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8" r:id="rId3"/>
    <p:sldId id="289" r:id="rId4"/>
    <p:sldId id="290" r:id="rId5"/>
    <p:sldId id="291" r:id="rId6"/>
    <p:sldId id="294" r:id="rId7"/>
    <p:sldId id="295" r:id="rId8"/>
    <p:sldId id="286" r:id="rId9"/>
    <p:sldId id="287" r:id="rId10"/>
    <p:sldId id="298" r:id="rId11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C89EF96-8CEA-46FF-86C4-4CE0E7609802}" styleName="淺色樣式 3 - 輔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CE166-5A4D-401C-AC96-A8C04EA675E6}" type="datetimeFigureOut">
              <a:rPr lang="zh-TW" altLang="en-US" smtClean="0"/>
              <a:t>2016/9/13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E8558-2DD1-437C-8ED9-855FD62E12E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95130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CE166-5A4D-401C-AC96-A8C04EA675E6}" type="datetimeFigureOut">
              <a:rPr lang="zh-TW" altLang="en-US" smtClean="0"/>
              <a:t>2016/9/13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E8558-2DD1-437C-8ED9-855FD62E12E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11892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CE166-5A4D-401C-AC96-A8C04EA675E6}" type="datetimeFigureOut">
              <a:rPr lang="zh-TW" altLang="en-US" smtClean="0"/>
              <a:t>2016/9/13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E8558-2DD1-437C-8ED9-855FD62E12E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5480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CE166-5A4D-401C-AC96-A8C04EA675E6}" type="datetimeFigureOut">
              <a:rPr lang="zh-TW" altLang="en-US" smtClean="0"/>
              <a:t>2016/9/13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E8558-2DD1-437C-8ED9-855FD62E12E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4381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CE166-5A4D-401C-AC96-A8C04EA675E6}" type="datetimeFigureOut">
              <a:rPr lang="zh-TW" altLang="en-US" smtClean="0"/>
              <a:t>2016/9/13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E8558-2DD1-437C-8ED9-855FD62E12E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6460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CE166-5A4D-401C-AC96-A8C04EA675E6}" type="datetimeFigureOut">
              <a:rPr lang="zh-TW" altLang="en-US" smtClean="0"/>
              <a:t>2016/9/13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E8558-2DD1-437C-8ED9-855FD62E12E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89858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CE166-5A4D-401C-AC96-A8C04EA675E6}" type="datetimeFigureOut">
              <a:rPr lang="zh-TW" altLang="en-US" smtClean="0"/>
              <a:t>2016/9/13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E8558-2DD1-437C-8ED9-855FD62E12E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79470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CE166-5A4D-401C-AC96-A8C04EA675E6}" type="datetimeFigureOut">
              <a:rPr lang="zh-TW" altLang="en-US" smtClean="0"/>
              <a:t>2016/9/13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E8558-2DD1-437C-8ED9-855FD62E12E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72905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CE166-5A4D-401C-AC96-A8C04EA675E6}" type="datetimeFigureOut">
              <a:rPr lang="zh-TW" altLang="en-US" smtClean="0"/>
              <a:t>2016/9/13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E8558-2DD1-437C-8ED9-855FD62E12E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1191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CE166-5A4D-401C-AC96-A8C04EA675E6}" type="datetimeFigureOut">
              <a:rPr lang="zh-TW" altLang="en-US" smtClean="0"/>
              <a:t>2016/9/13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E8558-2DD1-437C-8ED9-855FD62E12E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19320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CE166-5A4D-401C-AC96-A8C04EA675E6}" type="datetimeFigureOut">
              <a:rPr lang="zh-TW" altLang="en-US" smtClean="0"/>
              <a:t>2016/9/13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E8558-2DD1-437C-8ED9-855FD62E12E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7147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CCE166-5A4D-401C-AC96-A8C04EA675E6}" type="datetimeFigureOut">
              <a:rPr lang="zh-TW" altLang="en-US" smtClean="0"/>
              <a:t>2016/9/13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E8558-2DD1-437C-8ED9-855FD62E12E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9198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" y="0"/>
            <a:ext cx="9135901" cy="6858000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1259631" y="3153742"/>
            <a:ext cx="66247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相撲機器人格鬥大賽</a:t>
            </a:r>
            <a:endParaRPr lang="zh-TW" altLang="en-US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11880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D:\Ruby Chang\工作檔\160808_東京威力\機器人相撲\logo\0810\0811logo-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496" y="836712"/>
            <a:ext cx="2051720" cy="1903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內容版面配置區 2"/>
          <p:cNvSpPr txBox="1">
            <a:spLocks/>
          </p:cNvSpPr>
          <p:nvPr/>
        </p:nvSpPr>
        <p:spPr>
          <a:xfrm>
            <a:off x="467544" y="1484784"/>
            <a:ext cx="6480720" cy="460851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l"/>
            </a:pPr>
            <a:r>
              <a:rPr lang="zh-TW" altLang="en-US" sz="1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比賽主旨</a:t>
            </a:r>
            <a:endParaRPr lang="zh-TW" altLang="en-US" sz="1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1963</a:t>
            </a:r>
            <a:r>
              <a:rPr lang="zh-TW" altLang="en-US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 </a:t>
            </a:r>
            <a:r>
              <a:rPr lang="en-US" altLang="zh-TW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TEL</a:t>
            </a:r>
            <a:r>
              <a:rPr lang="zh-TW" altLang="en-US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創立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於日本，以世界級半導體製造設備領導者之</a:t>
            </a:r>
            <a:r>
              <a:rPr lang="zh-TW" altLang="en-US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姿貢獻於台灣科技產業，為台灣科技產業中力的推手和推動的先驅。</a:t>
            </a:r>
            <a:endParaRPr lang="en-US" altLang="zh-TW" sz="1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TW" sz="1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TEL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台灣分公司</a:t>
            </a:r>
            <a:r>
              <a:rPr lang="en-US" altLang="zh-TW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東京威力科創</a:t>
            </a:r>
            <a:r>
              <a:rPr lang="en-US" altLang="zh-TW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在台深耕</a:t>
            </a:r>
            <a:r>
              <a:rPr lang="en-US" altLang="zh-TW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</a:t>
            </a:r>
            <a:r>
              <a:rPr lang="zh-TW" altLang="en-US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年，自</a:t>
            </a:r>
            <a:r>
              <a:rPr lang="en-US" altLang="zh-TW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2016</a:t>
            </a:r>
            <a:r>
              <a:rPr lang="zh-TW" altLang="en-US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年舉辦第一屆「</a:t>
            </a:r>
            <a:r>
              <a:rPr lang="en-US" altLang="zh-TW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TEL</a:t>
            </a:r>
            <a:r>
              <a:rPr lang="zh-TW" altLang="en-US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Robot Combat /</a:t>
            </a:r>
            <a:r>
              <a:rPr lang="zh-TW" altLang="en-US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機器人相撲格鬥大賽」，為培育學生對科技機械的應用，以及提升同學們對於科學實作之能力，學習結合實作經驗，激發學生們對科技、科學的理解與想像，吸引就讀理工科系的同學們能夠發揮所長、發光發熱，並同時展現學生實作能力及創新創意的機會。</a:t>
            </a:r>
            <a:endParaRPr lang="en-US" altLang="zh-TW" sz="1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TW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TW" altLang="en-US" sz="1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參加對象及參賽資格規定</a:t>
            </a:r>
            <a:endParaRPr lang="en-US" altLang="zh-TW" sz="1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全國各大專院校理工相關科系大學、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碩士班</a:t>
            </a:r>
            <a:r>
              <a:rPr lang="zh-TW" altLang="en-US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在學學生</a:t>
            </a:r>
            <a:endParaRPr lang="en-US" altLang="zh-TW" sz="1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※</a:t>
            </a:r>
            <a:r>
              <a:rPr lang="zh-TW" altLang="en-US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同組隊員可不同科系及學校，但皆須就讀於理工相關科系尚可符合資格</a:t>
            </a:r>
          </a:p>
        </p:txBody>
      </p:sp>
    </p:spTree>
    <p:extLst>
      <p:ext uri="{BB962C8B-B14F-4D97-AF65-F5344CB8AC3E}">
        <p14:creationId xmlns:p14="http://schemas.microsoft.com/office/powerpoint/2010/main" val="399378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1043608" y="672158"/>
            <a:ext cx="6192688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活動日及重要時程 </a:t>
            </a:r>
          </a:p>
          <a:p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初賽</a:t>
            </a: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2016/11/20(</a:t>
            </a:r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 </a:t>
            </a:r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中區 逢甲大學 育樂館</a:t>
            </a: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2016/11/27(</a:t>
            </a:r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 </a:t>
            </a:r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北區 臺北青少年發展處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5F</a:t>
            </a:r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流行廣場</a:t>
            </a: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2016/12/03(</a:t>
            </a:r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六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 </a:t>
            </a:r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南區 駁二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8</a:t>
            </a:r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號倉庫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Mzone</a:t>
            </a:r>
            <a:endParaRPr lang="zh-TW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決賽</a:t>
            </a: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2016/12/17(</a:t>
            </a:r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六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 </a:t>
            </a:r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國立臺灣科學教育</a:t>
            </a:r>
            <a:r>
              <a:rPr lang="zh-TW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館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比賽報名截止時間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11/07(</a:t>
            </a:r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 pm12:00 </a:t>
            </a:r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中區賽報名截止</a:t>
            </a: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11/11(</a:t>
            </a:r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五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 pm12:00 </a:t>
            </a:r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中區賽賽程公佈</a:t>
            </a: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</a:t>
            </a:r>
            <a:endParaRPr lang="zh-TW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11/14(</a:t>
            </a:r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 pm12:00 </a:t>
            </a:r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北區賽報名截止</a:t>
            </a: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11/18(</a:t>
            </a:r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五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 pm12:00 </a:t>
            </a:r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北區賽賽程公佈</a:t>
            </a: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</a:t>
            </a:r>
            <a:endParaRPr lang="zh-TW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11/21(</a:t>
            </a:r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 pm12:00 </a:t>
            </a:r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南區賽報名截止</a:t>
            </a: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11/25(</a:t>
            </a:r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五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 pm12:00 </a:t>
            </a:r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南區賽賽程公佈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8419" y="4309150"/>
            <a:ext cx="3275751" cy="1872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3930" y="2204864"/>
            <a:ext cx="2160240" cy="19106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5465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方塊 9"/>
          <p:cNvSpPr txBox="1"/>
          <p:nvPr/>
        </p:nvSpPr>
        <p:spPr>
          <a:xfrm>
            <a:off x="1115616" y="1052736"/>
            <a:ext cx="7069432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報名方式：</a:t>
            </a:r>
            <a:endParaRPr lang="en-US" altLang="zh-TW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Tx/>
              <a:buChar char="-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網路報名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請至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http://telrobotcombat.com.tw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線上報名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報名成功後，需經過審核，審核通過後將會發送錄取通知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Email</a:t>
            </a: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備取隊伍也將會以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Email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、電話及官方網站上公告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請密切注意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Email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及活動官方網站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比賽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方式：</a:t>
            </a:r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每組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人，以團體方式報名參加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比賽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初賽：網路報名篩選組別過後，分北、中、南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區進行初賽，每區各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24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組進行比賽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決賽：北、中、南區初賽結束後，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區各前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強組別進入決賽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※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比賽順序及組別將以電腦亂數抽籤排定，並於比賽前於活動官方網站公布，屆時請密切注意活動訊息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1648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2"/>
          <p:cNvSpPr txBox="1">
            <a:spLocks/>
          </p:cNvSpPr>
          <p:nvPr/>
        </p:nvSpPr>
        <p:spPr>
          <a:xfrm>
            <a:off x="765224" y="1016211"/>
            <a:ext cx="5040560" cy="648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比賽規則</a:t>
            </a:r>
            <a:endParaRPr lang="en-US" altLang="zh-TW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765224" y="1723739"/>
            <a:ext cx="7247757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每場比賽以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分鐘為限，比賽途中各隊可喊「暫停」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次，暫停時間為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30</a:t>
            </a:r>
            <a:r>
              <a:rPr lang="zh-TW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秒，但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分鐘時間仍會繼續倒數，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30</a:t>
            </a:r>
            <a:r>
              <a:rPr lang="zh-TW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秒後則禁止使用「暫停」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每次倒下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腳掌以外部位碰地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、機器人離開土俵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稻草繩圈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，對方可得到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若違反規定則會得到黃牌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張，如累積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張，對方可得到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</a:t>
            </a:r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詳細比賽規則請上活動官方網站查詢</a:t>
            </a: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活動官方網址</a:t>
            </a:r>
            <a:endParaRPr lang="en-US" altLang="zh-TW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http://telrobotcombat.com.tw</a:t>
            </a:r>
            <a:endParaRPr lang="zh-TW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Picture 2" descr="http://www.machinevideo.com/i/qrv/datas/image/shayyerobot/images/product/300x300/c141560924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678120"/>
            <a:ext cx="2801248" cy="2698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087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字方塊 12"/>
          <p:cNvSpPr txBox="1"/>
          <p:nvPr/>
        </p:nvSpPr>
        <p:spPr>
          <a:xfrm>
            <a:off x="539552" y="836712"/>
            <a:ext cx="3771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比賽獲獎獎金</a:t>
            </a:r>
            <a:endParaRPr lang="en-US" altLang="zh-TW" sz="32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11560" y="5021106"/>
            <a:ext cx="78488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最佳人氣獎：北中南初賽晉級的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組隊伍，將在活動官方網頁進行網路人氣投票，投票時間截至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12/16(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五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)24:00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，票數最高隊伍將獲得此獎項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最佳造型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獎：決賽時，由現場觀眾投票票選，最高票者將獲得此獎項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257661"/>
              </p:ext>
            </p:extLst>
          </p:nvPr>
        </p:nvGraphicFramePr>
        <p:xfrm>
          <a:off x="649002" y="1556792"/>
          <a:ext cx="7811430" cy="324829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05911"/>
                <a:gridCol w="1579624"/>
                <a:gridCol w="4659296"/>
                <a:gridCol w="866599"/>
              </a:tblGrid>
              <a:tr h="424038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比賽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獎項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獎勵內容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名額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66"/>
                    </a:solidFill>
                  </a:tcPr>
                </a:tc>
              </a:tr>
              <a:tr h="440058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初賽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各區賽前</a:t>
                      </a:r>
                      <a:r>
                        <a:rPr lang="en-US" altLang="zh-TW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zh-TW" alt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強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獎金</a:t>
                      </a:r>
                      <a:r>
                        <a:rPr lang="en-US" altLang="zh-TW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$6,000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18</a:t>
                      </a:r>
                      <a:r>
                        <a:rPr lang="zh-TW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組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688042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決賽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橫綱 </a:t>
                      </a:r>
                      <a:r>
                        <a:rPr lang="en-US" altLang="zh-TW" sz="18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8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冠軍</a:t>
                      </a:r>
                      <a:r>
                        <a:rPr lang="en-US" altLang="zh-TW" sz="18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獎金</a:t>
                      </a:r>
                      <a:r>
                        <a:rPr lang="en-US" altLang="zh-TW" sz="18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$60,000+</a:t>
                      </a:r>
                      <a:r>
                        <a:rPr lang="zh-TW" altLang="en-US" sz="18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機器人乙組</a:t>
                      </a:r>
                      <a:r>
                        <a:rPr lang="en-US" altLang="zh-TW" sz="18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8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市值</a:t>
                      </a:r>
                      <a:r>
                        <a:rPr lang="en-US" altLang="zh-TW" sz="18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$120,000)</a:t>
                      </a:r>
                      <a:endParaRPr lang="en-US" altLang="zh-TW" sz="1800" b="0" i="0" u="none" strike="noStrike" dirty="0" smtClean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altLang="en-US" sz="18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組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24038"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kern="12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大關 </a:t>
                      </a:r>
                      <a:r>
                        <a:rPr lang="en-US" altLang="zh-TW" sz="1800" u="none" strike="noStrike" kern="12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8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亞軍</a:t>
                      </a:r>
                      <a:r>
                        <a:rPr lang="en-US" altLang="zh-TW" sz="18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kern="12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獎金</a:t>
                      </a:r>
                      <a:r>
                        <a:rPr lang="en-US" altLang="zh-TW" sz="1800" u="none" strike="noStrike" kern="12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$50,000</a:t>
                      </a:r>
                      <a:endParaRPr lang="en-US" altLang="zh-TW" sz="18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altLang="en-US" sz="18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組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24038"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kern="12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關脇 </a:t>
                      </a:r>
                      <a:r>
                        <a:rPr lang="en-US" altLang="zh-TW" sz="1800" u="none" strike="noStrike" kern="12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8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季軍</a:t>
                      </a:r>
                      <a:r>
                        <a:rPr lang="en-US" altLang="zh-TW" sz="18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kern="12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獎金</a:t>
                      </a:r>
                      <a:r>
                        <a:rPr lang="en-US" altLang="zh-TW" sz="1800" u="none" strike="noStrike" kern="12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$30,000</a:t>
                      </a:r>
                      <a:endParaRPr lang="en-US" altLang="zh-TW" sz="18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altLang="en-US" sz="18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組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24038">
                <a:tc vMerge="1">
                  <a:txBody>
                    <a:bodyPr/>
                    <a:lstStyle/>
                    <a:p>
                      <a:pPr algn="ctr" fontAlgn="ctr"/>
                      <a:endParaRPr lang="en-US" altLang="zh-TW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最佳人氣獎</a:t>
                      </a:r>
                      <a:endParaRPr lang="en-US" altLang="zh-TW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u="none" strike="noStrike" kern="12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獎金</a:t>
                      </a:r>
                      <a:r>
                        <a:rPr lang="en-US" altLang="zh-TW" sz="1800" u="none" strike="noStrike" kern="12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$10,000</a:t>
                      </a:r>
                      <a:endParaRPr lang="en-US" altLang="zh-TW" sz="18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altLang="en-US" sz="18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組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24038">
                <a:tc vMerge="1">
                  <a:txBody>
                    <a:bodyPr/>
                    <a:lstStyle/>
                    <a:p>
                      <a:pPr algn="ctr" fontAlgn="ctr"/>
                      <a:endParaRPr lang="en-US" altLang="zh-TW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最佳造型獎</a:t>
                      </a:r>
                      <a:endParaRPr lang="en-US" altLang="zh-TW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u="none" strike="noStrike" kern="12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獎金</a:t>
                      </a:r>
                      <a:r>
                        <a:rPr lang="en-US" altLang="zh-TW" sz="1800" u="none" strike="noStrike" kern="12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$10,000</a:t>
                      </a:r>
                      <a:endParaRPr lang="en-US" altLang="zh-TW" sz="18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altLang="en-US" sz="1800" u="none" strike="noStrike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組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4006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4211960" y="4089266"/>
            <a:ext cx="52565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校園巡迴宣傳說明</a:t>
            </a:r>
            <a:endParaRPr lang="zh-TW" altLang="en-US" sz="4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787553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728762" y="908720"/>
            <a:ext cx="5904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校園宣傳流程</a:t>
            </a:r>
            <a:endParaRPr lang="zh-TW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3509536"/>
              </p:ext>
            </p:extLst>
          </p:nvPr>
        </p:nvGraphicFramePr>
        <p:xfrm>
          <a:off x="1331640" y="1916832"/>
          <a:ext cx="6768752" cy="410445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838960"/>
                <a:gridCol w="4929792"/>
              </a:tblGrid>
              <a:tr h="318186">
                <a:tc>
                  <a:txBody>
                    <a:bodyPr/>
                    <a:lstStyle/>
                    <a:p>
                      <a:r>
                        <a:rPr lang="zh-TW" altLang="en-US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時間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活動內容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</a:tr>
              <a:tr h="360096">
                <a:tc>
                  <a:txBody>
                    <a:bodyPr/>
                    <a:lstStyle/>
                    <a:p>
                      <a:r>
                        <a:rPr lang="en-US" altLang="zh-TW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30min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張貼海報</a:t>
                      </a:r>
                      <a:endParaRPr lang="en-US" altLang="zh-TW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</a:tr>
              <a:tr h="430661">
                <a:tc>
                  <a:txBody>
                    <a:bodyPr/>
                    <a:lstStyle/>
                    <a:p>
                      <a:r>
                        <a:rPr lang="en-US" altLang="zh-TW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90min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發送</a:t>
                      </a:r>
                      <a:r>
                        <a:rPr lang="en-US" altLang="zh-TW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DM</a:t>
                      </a:r>
                    </a:p>
                    <a:p>
                      <a:r>
                        <a:rPr lang="zh-TW" altLang="en-US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宣傳說明會時間</a:t>
                      </a:r>
                      <a:endParaRPr lang="en-US" altLang="zh-TW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</a:tr>
              <a:tr h="500608"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移動至說明會場</a:t>
                      </a:r>
                      <a:endParaRPr lang="en-US" altLang="zh-TW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altLang="zh-TW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</a:tr>
              <a:tr h="489864">
                <a:tc>
                  <a:txBody>
                    <a:bodyPr/>
                    <a:lstStyle/>
                    <a:p>
                      <a:r>
                        <a:rPr lang="en-US" altLang="zh-TW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20min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公司簡介</a:t>
                      </a:r>
                      <a:endParaRPr lang="en-US" altLang="zh-TW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</a:tr>
              <a:tr h="410389">
                <a:tc>
                  <a:txBody>
                    <a:bodyPr/>
                    <a:lstStyle/>
                    <a:p>
                      <a:r>
                        <a:rPr lang="en-US" altLang="zh-TW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20min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相撲機器人活動說明會</a:t>
                      </a:r>
                    </a:p>
                  </a:txBody>
                  <a:tcPr anchor="ctr"/>
                </a:tc>
              </a:tr>
              <a:tr h="410389">
                <a:tc>
                  <a:txBody>
                    <a:bodyPr/>
                    <a:lstStyle/>
                    <a:p>
                      <a:r>
                        <a:rPr lang="en-US" altLang="zh-TW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15min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機器人操作示範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</a:tr>
              <a:tr h="410389">
                <a:tc>
                  <a:txBody>
                    <a:bodyPr/>
                    <a:lstStyle/>
                    <a:p>
                      <a:r>
                        <a:rPr lang="en-US" altLang="zh-TW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25min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機器人操作體驗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</a:tr>
              <a:tr h="511217"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說明會結束，離開學校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文字方塊 5"/>
          <p:cNvSpPr txBox="1"/>
          <p:nvPr/>
        </p:nvSpPr>
        <p:spPr>
          <a:xfrm>
            <a:off x="5292080" y="1136174"/>
            <a:ext cx="3168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執行時間：</a:t>
            </a: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9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月中</a:t>
            </a: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-11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月中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37244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>
          <a:xfrm>
            <a:off x="422917" y="764704"/>
            <a:ext cx="5736085" cy="8501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校園宣傳學校場佈示意圖</a:t>
            </a:r>
            <a:endParaRPr lang="zh-TW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599420" y="1022201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場地：教室、演講廳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圖片 6" descr="160317_W60xH180關東旗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76" y="2924943"/>
            <a:ext cx="1659653" cy="2346601"/>
          </a:xfrm>
          <a:prstGeom prst="rect">
            <a:avLst/>
          </a:prstGeom>
        </p:spPr>
      </p:pic>
      <p:pic>
        <p:nvPicPr>
          <p:cNvPr id="8" name="圖片 7" descr="160317_W60xH180關東旗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2924944"/>
            <a:ext cx="1659653" cy="2346601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683568" y="3284984"/>
            <a:ext cx="432048" cy="122413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T</a:t>
            </a:r>
          </a:p>
          <a:p>
            <a:pPr algn="ctr"/>
            <a:r>
              <a:rPr lang="en-US" altLang="zh-TW" dirty="0" smtClean="0"/>
              <a:t>E</a:t>
            </a:r>
          </a:p>
          <a:p>
            <a:pPr algn="ctr"/>
            <a:r>
              <a:rPr lang="en-US" altLang="zh-TW" dirty="0" smtClean="0"/>
              <a:t>L</a:t>
            </a:r>
            <a:endParaRPr lang="zh-TW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1403648" y="3284984"/>
            <a:ext cx="432048" cy="122413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T</a:t>
            </a:r>
          </a:p>
          <a:p>
            <a:pPr algn="ctr"/>
            <a:r>
              <a:rPr lang="en-US" altLang="zh-TW" dirty="0" smtClean="0"/>
              <a:t>E</a:t>
            </a:r>
          </a:p>
          <a:p>
            <a:pPr algn="ctr"/>
            <a:r>
              <a:rPr lang="en-US" altLang="zh-TW" dirty="0" smtClean="0"/>
              <a:t>L</a:t>
            </a:r>
            <a:endParaRPr lang="zh-TW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7338640" y="3284984"/>
            <a:ext cx="432048" cy="122413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T</a:t>
            </a:r>
          </a:p>
          <a:p>
            <a:pPr algn="ctr"/>
            <a:r>
              <a:rPr lang="en-US" altLang="zh-TW" dirty="0" smtClean="0"/>
              <a:t>E</a:t>
            </a:r>
          </a:p>
          <a:p>
            <a:pPr algn="ctr"/>
            <a:r>
              <a:rPr lang="en-US" altLang="zh-TW" dirty="0" smtClean="0"/>
              <a:t>L</a:t>
            </a:r>
            <a:endParaRPr lang="zh-TW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8047692" y="3284984"/>
            <a:ext cx="432048" cy="122413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T</a:t>
            </a:r>
          </a:p>
          <a:p>
            <a:pPr algn="ctr"/>
            <a:r>
              <a:rPr lang="en-US" altLang="zh-TW" dirty="0" smtClean="0"/>
              <a:t>E</a:t>
            </a:r>
          </a:p>
          <a:p>
            <a:pPr algn="ctr"/>
            <a:r>
              <a:rPr lang="en-US" altLang="zh-TW" dirty="0" smtClean="0"/>
              <a:t>L</a:t>
            </a:r>
            <a:endParaRPr lang="zh-TW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6407866" y="2552031"/>
            <a:ext cx="831379" cy="174658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TEL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公司介紹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976421" y="2513189"/>
            <a:ext cx="831379" cy="174658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TEL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機器人簡介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987824" y="1700808"/>
            <a:ext cx="3276026" cy="219624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投影螢幕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8" name="群組 22"/>
          <p:cNvGrpSpPr/>
          <p:nvPr/>
        </p:nvGrpSpPr>
        <p:grpSpPr>
          <a:xfrm>
            <a:off x="2395401" y="4045137"/>
            <a:ext cx="682457" cy="858187"/>
            <a:chOff x="-828600" y="2152789"/>
            <a:chExt cx="373273" cy="619391"/>
          </a:xfrm>
        </p:grpSpPr>
        <p:grpSp>
          <p:nvGrpSpPr>
            <p:cNvPr id="19" name="群組 23"/>
            <p:cNvGrpSpPr/>
            <p:nvPr/>
          </p:nvGrpSpPr>
          <p:grpSpPr>
            <a:xfrm>
              <a:off x="-828600" y="2152789"/>
              <a:ext cx="373273" cy="619391"/>
              <a:chOff x="-1692698" y="1238468"/>
              <a:chExt cx="864098" cy="1433840"/>
            </a:xfrm>
          </p:grpSpPr>
          <p:sp>
            <p:nvSpPr>
              <p:cNvPr id="21" name="橢圓 20"/>
              <p:cNvSpPr/>
              <p:nvPr/>
            </p:nvSpPr>
            <p:spPr>
              <a:xfrm>
                <a:off x="-1692698" y="1238468"/>
                <a:ext cx="864098" cy="717227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22" name="梯形 52"/>
              <p:cNvSpPr/>
              <p:nvPr/>
            </p:nvSpPr>
            <p:spPr>
              <a:xfrm>
                <a:off x="-1644957" y="1955694"/>
                <a:ext cx="768615" cy="716614"/>
              </a:xfrm>
              <a:prstGeom prst="trapezoid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</p:grpSp>
        <p:sp>
          <p:nvSpPr>
            <p:cNvPr id="20" name="文字方塊 19"/>
            <p:cNvSpPr txBox="1"/>
            <p:nvPr/>
          </p:nvSpPr>
          <p:spPr>
            <a:xfrm>
              <a:off x="-787062" y="2172045"/>
              <a:ext cx="265837" cy="2665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TW" dirty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S</a:t>
              </a:r>
              <a:r>
                <a:rPr lang="en-US" altLang="zh-TW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G</a:t>
              </a:r>
              <a:endParaRPr lang="zh-TW" altLang="en-US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6898016" y="4271937"/>
            <a:ext cx="682457" cy="858187"/>
            <a:chOff x="-828600" y="2152789"/>
            <a:chExt cx="373273" cy="619391"/>
          </a:xfrm>
        </p:grpSpPr>
        <p:grpSp>
          <p:nvGrpSpPr>
            <p:cNvPr id="24" name="群組 23"/>
            <p:cNvGrpSpPr/>
            <p:nvPr/>
          </p:nvGrpSpPr>
          <p:grpSpPr>
            <a:xfrm>
              <a:off x="-828600" y="2152789"/>
              <a:ext cx="373273" cy="619391"/>
              <a:chOff x="-1692698" y="1238468"/>
              <a:chExt cx="864098" cy="1433840"/>
            </a:xfrm>
          </p:grpSpPr>
          <p:sp>
            <p:nvSpPr>
              <p:cNvPr id="26" name="橢圓 25"/>
              <p:cNvSpPr/>
              <p:nvPr/>
            </p:nvSpPr>
            <p:spPr>
              <a:xfrm>
                <a:off x="-1692698" y="1238468"/>
                <a:ext cx="864098" cy="717227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27" name="梯形 52"/>
              <p:cNvSpPr/>
              <p:nvPr/>
            </p:nvSpPr>
            <p:spPr>
              <a:xfrm>
                <a:off x="-1644957" y="1955694"/>
                <a:ext cx="768615" cy="716614"/>
              </a:xfrm>
              <a:prstGeom prst="trapezoid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</p:grpSp>
        <p:sp>
          <p:nvSpPr>
            <p:cNvPr id="25" name="文字方塊 24"/>
            <p:cNvSpPr txBox="1"/>
            <p:nvPr/>
          </p:nvSpPr>
          <p:spPr>
            <a:xfrm>
              <a:off x="-787062" y="2172045"/>
              <a:ext cx="265837" cy="2665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TW" dirty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S</a:t>
              </a:r>
              <a:r>
                <a:rPr lang="en-US" altLang="zh-TW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G</a:t>
              </a:r>
              <a:endParaRPr lang="zh-TW" altLang="en-US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28" name="圓角矩形圖說文字 27"/>
          <p:cNvSpPr/>
          <p:nvPr/>
        </p:nvSpPr>
        <p:spPr>
          <a:xfrm>
            <a:off x="3285824" y="4177482"/>
            <a:ext cx="1790232" cy="1094064"/>
          </a:xfrm>
          <a:prstGeom prst="wedgeRoundRectCallout">
            <a:avLst>
              <a:gd name="adj1" fmla="val -63147"/>
              <a:gd name="adj2" fmla="val -27716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1. TEL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公司簡介</a:t>
            </a:r>
            <a:endParaRPr lang="en-US" altLang="zh-TW" sz="1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2. 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相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撲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機器人大賽介紹</a:t>
            </a:r>
            <a:endParaRPr lang="zh-TW" altLang="en-US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9" name="圓角矩形圖說文字 28"/>
          <p:cNvSpPr/>
          <p:nvPr/>
        </p:nvSpPr>
        <p:spPr>
          <a:xfrm>
            <a:off x="6848284" y="5271544"/>
            <a:ext cx="1429001" cy="821752"/>
          </a:xfrm>
          <a:prstGeom prst="wedgeRoundRectCallout">
            <a:avLst>
              <a:gd name="adj1" fmla="val -19253"/>
              <a:gd name="adj2" fmla="val -65587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發送</a:t>
            </a:r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DM</a:t>
            </a:r>
          </a:p>
          <a:p>
            <a:pPr marL="342900" indent="-342900">
              <a:buAutoNum type="arabicPeriod"/>
            </a:pP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接待到場學生</a:t>
            </a:r>
            <a:endParaRPr lang="en-US" altLang="zh-TW" sz="1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0" name="文字方塊 29"/>
          <p:cNvSpPr txBox="1"/>
          <p:nvPr/>
        </p:nvSpPr>
        <p:spPr>
          <a:xfrm>
            <a:off x="1976421" y="2122153"/>
            <a:ext cx="8313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易拉展</a:t>
            </a:r>
            <a:endParaRPr lang="zh-TW" altLang="en-US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" name="文字方塊 30"/>
          <p:cNvSpPr txBox="1"/>
          <p:nvPr/>
        </p:nvSpPr>
        <p:spPr>
          <a:xfrm>
            <a:off x="6407866" y="2174635"/>
            <a:ext cx="8313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易拉展</a:t>
            </a:r>
            <a:endParaRPr lang="zh-TW" altLang="en-US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2" name="文字方塊 31"/>
          <p:cNvSpPr txBox="1"/>
          <p:nvPr/>
        </p:nvSpPr>
        <p:spPr>
          <a:xfrm>
            <a:off x="878733" y="2882857"/>
            <a:ext cx="8313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關東旗</a:t>
            </a:r>
          </a:p>
        </p:txBody>
      </p:sp>
      <p:sp>
        <p:nvSpPr>
          <p:cNvPr id="33" name="文字方塊 32"/>
          <p:cNvSpPr txBox="1"/>
          <p:nvPr/>
        </p:nvSpPr>
        <p:spPr>
          <a:xfrm>
            <a:off x="7521641" y="2882857"/>
            <a:ext cx="8313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關東旗</a:t>
            </a:r>
          </a:p>
        </p:txBody>
      </p:sp>
    </p:spTree>
    <p:extLst>
      <p:ext uri="{BB962C8B-B14F-4D97-AF65-F5344CB8AC3E}">
        <p14:creationId xmlns:p14="http://schemas.microsoft.com/office/powerpoint/2010/main" val="3065420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" y="0"/>
            <a:ext cx="9135901" cy="6858000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1907704" y="2996952"/>
            <a:ext cx="5472608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有任何問題 請聯絡</a:t>
            </a:r>
            <a:endParaRPr lang="en-US" altLang="zh-TW" sz="2400" b="1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algn="ctr"/>
            <a:endParaRPr lang="en-US" altLang="zh-TW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algn="ctr"/>
            <a:r>
              <a:rPr lang="zh-TW" altLang="en-US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徐</a:t>
            </a:r>
            <a:r>
              <a:rPr lang="zh-TW" altLang="en-US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鈺姿</a:t>
            </a:r>
            <a:r>
              <a:rPr lang="en-US" altLang="zh-TW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/Linda Hsu</a:t>
            </a:r>
          </a:p>
          <a:p>
            <a:pPr algn="ctr"/>
            <a:r>
              <a:rPr lang="zh-TW" altLang="en-US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公司電話</a:t>
            </a:r>
            <a:r>
              <a:rPr lang="en-US" altLang="zh-TW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: (02) 2775-1818 ext. 330</a:t>
            </a:r>
          </a:p>
          <a:p>
            <a:pPr algn="ctr"/>
            <a:r>
              <a:rPr lang="zh-TW" altLang="en-US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行動電話</a:t>
            </a:r>
            <a:r>
              <a:rPr lang="en-US" altLang="zh-TW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: 0982-812-871</a:t>
            </a:r>
          </a:p>
          <a:p>
            <a:pPr algn="ctr"/>
            <a:r>
              <a:rPr lang="zh-TW" altLang="en-US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電子郵件</a:t>
            </a:r>
            <a:r>
              <a:rPr lang="en-US" altLang="zh-TW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: </a:t>
            </a:r>
            <a:r>
              <a:rPr lang="en-US" altLang="zh-TW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linda_hsu@actmedia.com.tw</a:t>
            </a:r>
          </a:p>
          <a:p>
            <a:pPr algn="ctr"/>
            <a:endParaRPr lang="en-US" altLang="zh-TW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algn="ctr"/>
            <a:r>
              <a:rPr lang="zh-TW" altLang="en-US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田宛仙</a:t>
            </a:r>
            <a:r>
              <a:rPr lang="en-US" altLang="zh-TW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/Joy Tien</a:t>
            </a:r>
            <a:endParaRPr lang="en-US" altLang="zh-TW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algn="ctr"/>
            <a:r>
              <a:rPr lang="zh-TW" altLang="en-US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公司電話</a:t>
            </a:r>
            <a:r>
              <a:rPr lang="en-US" altLang="zh-TW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: (02) 2775-1818 ext. </a:t>
            </a:r>
            <a:r>
              <a:rPr lang="en-US" altLang="zh-TW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252</a:t>
            </a:r>
            <a:endParaRPr lang="en-US" altLang="zh-TW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algn="ctr"/>
            <a:r>
              <a:rPr lang="zh-TW" altLang="en-US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行動電話</a:t>
            </a:r>
            <a:r>
              <a:rPr lang="en-US" altLang="zh-TW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: </a:t>
            </a:r>
            <a:r>
              <a:rPr lang="en-US" altLang="zh-TW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0982-575-603</a:t>
            </a:r>
            <a:endParaRPr lang="en-US" altLang="zh-TW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algn="ctr"/>
            <a:r>
              <a:rPr lang="zh-TW" altLang="en-US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電子郵件</a:t>
            </a:r>
            <a:r>
              <a:rPr lang="en-US" altLang="zh-TW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: </a:t>
            </a:r>
            <a:r>
              <a:rPr lang="en-US" altLang="zh-TW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joy_tien@actmedia.com.tw</a:t>
            </a:r>
            <a:endParaRPr lang="en-US" altLang="zh-TW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66846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1456</TotalTime>
  <Words>748</Words>
  <Application>Microsoft Office PowerPoint</Application>
  <PresentationFormat>如螢幕大小 (4:3)</PresentationFormat>
  <Paragraphs>140</Paragraphs>
  <Slides>10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1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CD-ruby_chang張茹矞</dc:creator>
  <cp:lastModifiedBy>DPCS-Joy_Tien田宛仙</cp:lastModifiedBy>
  <cp:revision>67</cp:revision>
  <dcterms:created xsi:type="dcterms:W3CDTF">2016-06-14T07:46:20Z</dcterms:created>
  <dcterms:modified xsi:type="dcterms:W3CDTF">2016-09-13T03:17:58Z</dcterms:modified>
</cp:coreProperties>
</file>